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Work Sans"/>
      <p:regular r:id="rId19"/>
      <p:bold r:id="rId20"/>
      <p:italic r:id="rId21"/>
      <p:boldItalic r:id="rId22"/>
    </p:embeddedFont>
    <p:embeddedFont>
      <p:font typeface="Work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WgHq/FLaXMYa1MAW/nOP+5LGa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22" Type="http://schemas.openxmlformats.org/officeDocument/2006/relationships/font" Target="fonts/WorkSans-boldItalic.fntdata"/><Relationship Id="rId21" Type="http://schemas.openxmlformats.org/officeDocument/2006/relationships/font" Target="fonts/WorkSans-italic.fntdata"/><Relationship Id="rId24" Type="http://schemas.openxmlformats.org/officeDocument/2006/relationships/font" Target="fonts/WorkSansLight-bold.fntdata"/><Relationship Id="rId23" Type="http://schemas.openxmlformats.org/officeDocument/2006/relationships/font" Target="fonts/Work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Italic.fntdata"/><Relationship Id="rId25" Type="http://schemas.openxmlformats.org/officeDocument/2006/relationships/font" Target="fonts/WorkSans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WorkSan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79d36ef3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e79d36ef3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e79d36ef37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79d36ef37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e79d36ef3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1e79d36ef37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79d36ef3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e79d36ef3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1e79d36ef37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0c82f42c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80c82f42c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80c82f42c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fe7d340f8_6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dfe7d340f8_6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dfe7d340f8_6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79d36ef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e79d36ef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e79d36ef3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79d36ef37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e79d36ef37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1e79d36ef37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0bc375a2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80bc375a2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280bc375a2b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0c82f42c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80c82f42c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280c82f42c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0bc375a2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80bc375a2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80bc375a2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79d36ef3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e79d36ef3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e79d36ef37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79d36ef37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e79d36ef3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e79d36ef37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2352425" y="988225"/>
            <a:ext cx="861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CO" sz="3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Software de gestión de ventas y venta en línea</a:t>
            </a:r>
            <a:endParaRPr b="1" i="0" sz="3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885925" y="3422650"/>
            <a:ext cx="26418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Eduardo Balza</a:t>
            </a:r>
            <a:endParaRPr b="0" i="0" sz="17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Brayam Cerquera</a:t>
            </a:r>
            <a:endParaRPr b="0" i="0" sz="17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Daniel Romero</a:t>
            </a:r>
            <a:endParaRPr b="0" i="0" sz="17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Iván Olmos</a:t>
            </a:r>
            <a:endParaRPr b="0" i="0" sz="17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Nicolás Alarcón</a:t>
            </a:r>
            <a:endParaRPr b="0" i="0" sz="17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4546775" y="2729950"/>
            <a:ext cx="4337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-CO" sz="4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E&amp;E</a:t>
            </a:r>
            <a:r>
              <a:rPr b="1" i="0" lang="es-CO" sz="39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art. services</a:t>
            </a:r>
            <a:endParaRPr b="1" i="0" sz="39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79d36ef37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>
                <a:solidFill>
                  <a:schemeClr val="lt1"/>
                </a:solidFill>
              </a:rPr>
              <a:t>Consultas SQL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6" name="Google Shape;186;g1e79d36ef3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43225"/>
            <a:ext cx="81248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e79d36ef37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319475"/>
            <a:ext cx="16287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e79d36ef37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3122700"/>
            <a:ext cx="4898825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e79d36ef37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4336950"/>
            <a:ext cx="17240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79d36ef37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>
                <a:solidFill>
                  <a:schemeClr val="lt1"/>
                </a:solidFill>
              </a:rPr>
              <a:t>Consultas SQL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6" name="Google Shape;196;g1e79d36ef37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43225"/>
            <a:ext cx="49911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e79d36ef37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157675"/>
            <a:ext cx="26765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e79d36ef37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3889975"/>
            <a:ext cx="4675400" cy="19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e79d36ef37_0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5862400"/>
            <a:ext cx="16192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79d36ef37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>
                <a:solidFill>
                  <a:schemeClr val="lt1"/>
                </a:solidFill>
              </a:rPr>
              <a:t>Consultas SQL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6" name="Google Shape;206;g1e79d36ef37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43225"/>
            <a:ext cx="48768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e79d36ef37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814900"/>
            <a:ext cx="39528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e79d36ef37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4624525"/>
            <a:ext cx="31051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e79d36ef37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6050" y="2343288"/>
            <a:ext cx="216217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0c82f42c0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>
                <a:solidFill>
                  <a:schemeClr val="lt1"/>
                </a:solidFill>
              </a:rPr>
              <a:t>Consultas SQL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6" name="Google Shape;216;g280c82f42c0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825" y="1690825"/>
            <a:ext cx="56197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80c82f42c0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825" y="3433150"/>
            <a:ext cx="3368650" cy="21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fe7d340f8_6_3"/>
          <p:cNvSpPr txBox="1"/>
          <p:nvPr/>
        </p:nvSpPr>
        <p:spPr>
          <a:xfrm>
            <a:off x="3648300" y="2733400"/>
            <a:ext cx="81354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E&amp;E</a:t>
            </a:r>
            <a:r>
              <a:rPr b="0" i="0" lang="es-CO" sz="17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ART, es una empresa de cosmética natural donde realizan productos de excelente calidad para el cuidado de la piel sin dañar el medio ambiente. </a:t>
            </a:r>
            <a:endParaRPr b="0" i="0" sz="1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 necesita una tienda en línea que satisfaga a la empresa y sus necesidades. </a:t>
            </a:r>
            <a:endParaRPr b="0" i="0" sz="1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dfe7d340f8_6_3"/>
          <p:cNvSpPr/>
          <p:nvPr/>
        </p:nvSpPr>
        <p:spPr>
          <a:xfrm>
            <a:off x="672350" y="1627325"/>
            <a:ext cx="2449200" cy="4064700"/>
          </a:xfrm>
          <a:prstGeom prst="rect">
            <a:avLst/>
          </a:prstGeom>
          <a:solidFill>
            <a:srgbClr val="00C3B1"/>
          </a:solidFill>
          <a:ln cap="flat" cmpd="sng" w="952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1dfe7d340f8_6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00" y="1860050"/>
            <a:ext cx="3552099" cy="355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dfe7d340f8_6_3"/>
          <p:cNvSpPr txBox="1"/>
          <p:nvPr/>
        </p:nvSpPr>
        <p:spPr>
          <a:xfrm>
            <a:off x="120900" y="496650"/>
            <a:ext cx="11950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s-CO" sz="5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Eye art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g1dfe7d340f8_6_3"/>
          <p:cNvCxnSpPr/>
          <p:nvPr/>
        </p:nvCxnSpPr>
        <p:spPr>
          <a:xfrm>
            <a:off x="5227949" y="1627334"/>
            <a:ext cx="1736100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79d36ef3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>
                <a:solidFill>
                  <a:schemeClr val="lt1"/>
                </a:solidFill>
              </a:rPr>
              <a:t>Modelo Relacional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0" name="Google Shape;120;g1e79d36ef3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9125" y="1571225"/>
            <a:ext cx="5120652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79d36ef37_0_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>
                <a:solidFill>
                  <a:schemeClr val="lt1"/>
                </a:solidFill>
              </a:rPr>
              <a:t>Base de datos usando sentencias DDL (SQL)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7" name="Google Shape;127;g1e79d36ef37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00" y="1554225"/>
            <a:ext cx="4804625" cy="52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e79d36ef37_0_60"/>
          <p:cNvPicPr preferRelativeResize="0"/>
          <p:nvPr/>
        </p:nvPicPr>
        <p:blipFill rotWithShape="1">
          <a:blip r:embed="rId4">
            <a:alphaModFix/>
          </a:blip>
          <a:srcRect b="782" l="0" r="0" t="0"/>
          <a:stretch/>
        </p:blipFill>
        <p:spPr>
          <a:xfrm>
            <a:off x="4839900" y="1554225"/>
            <a:ext cx="3560625" cy="5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e79d36ef37_0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1675" y="1554225"/>
            <a:ext cx="4440326" cy="4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e79d36ef37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24450" y="5248900"/>
            <a:ext cx="3163150" cy="1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0bc375a2b_0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>
                <a:solidFill>
                  <a:schemeClr val="lt1"/>
                </a:solidFill>
              </a:rPr>
              <a:t>Inserts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7" name="Google Shape;137;g280bc375a2b_0_4"/>
          <p:cNvPicPr preferRelativeResize="0"/>
          <p:nvPr/>
        </p:nvPicPr>
        <p:blipFill rotWithShape="1">
          <a:blip r:embed="rId3">
            <a:alphaModFix/>
          </a:blip>
          <a:srcRect b="0" l="8784" r="0" t="0"/>
          <a:stretch/>
        </p:blipFill>
        <p:spPr>
          <a:xfrm>
            <a:off x="446850" y="1480375"/>
            <a:ext cx="3905475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80bc375a2b_0_4"/>
          <p:cNvPicPr preferRelativeResize="0"/>
          <p:nvPr/>
        </p:nvPicPr>
        <p:blipFill rotWithShape="1">
          <a:blip r:embed="rId4">
            <a:alphaModFix/>
          </a:blip>
          <a:srcRect b="0" l="3193" r="0" t="0"/>
          <a:stretch/>
        </p:blipFill>
        <p:spPr>
          <a:xfrm>
            <a:off x="3195875" y="1510225"/>
            <a:ext cx="7294326" cy="48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80c82f42c0_0_1"/>
          <p:cNvPicPr preferRelativeResize="0"/>
          <p:nvPr/>
        </p:nvPicPr>
        <p:blipFill rotWithShape="1">
          <a:blip r:embed="rId3">
            <a:alphaModFix/>
          </a:blip>
          <a:srcRect b="0" l="4048" r="0" t="0"/>
          <a:stretch/>
        </p:blipFill>
        <p:spPr>
          <a:xfrm>
            <a:off x="653650" y="1690813"/>
            <a:ext cx="6450000" cy="28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80c82f42c0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>
                <a:solidFill>
                  <a:schemeClr val="lt1"/>
                </a:solidFill>
              </a:rPr>
              <a:t>Inserts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6" name="Google Shape;146;g280c82f42c0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9300" y="1486250"/>
            <a:ext cx="4303850" cy="47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0bc375a2b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>
                <a:solidFill>
                  <a:schemeClr val="lt1"/>
                </a:solidFill>
              </a:rPr>
              <a:t>Encriptación md5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3" name="Google Shape;153;g280bc375a2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50" y="1589225"/>
            <a:ext cx="51054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80bc375a2b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6850" y="1690825"/>
            <a:ext cx="3312700" cy="34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80bc375a2b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605004">
            <a:off x="5714980" y="4340824"/>
            <a:ext cx="1578430" cy="157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79d36ef37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>
                <a:solidFill>
                  <a:schemeClr val="lt1"/>
                </a:solidFill>
              </a:rPr>
              <a:t>Consultas SQL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2" name="Google Shape;162;g1e79d36ef37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0825"/>
            <a:ext cx="67246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e79d36ef37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071350"/>
            <a:ext cx="11525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e79d36ef37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3183025"/>
            <a:ext cx="10070499" cy="4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e79d36ef37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3526325"/>
            <a:ext cx="2356100" cy="10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e79d36ef37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4863900"/>
            <a:ext cx="10993301" cy="4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e79d36ef37_0_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200" y="5277100"/>
            <a:ext cx="2832375" cy="9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79d36ef37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>
                <a:solidFill>
                  <a:schemeClr val="lt1"/>
                </a:solidFill>
              </a:rPr>
              <a:t>Consultas SQL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g1e79d36ef37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50" y="1619825"/>
            <a:ext cx="100488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e79d36ef37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550" y="2077025"/>
            <a:ext cx="36576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e79d36ef37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550" y="2610213"/>
            <a:ext cx="80962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e79d36ef37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550" y="3238875"/>
            <a:ext cx="30384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e79d36ef37_0_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550" y="4605488"/>
            <a:ext cx="45720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e79d36ef37_0_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550" y="5034113"/>
            <a:ext cx="132397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